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8" r:id="rId1"/>
  </p:sldMasterIdLst>
  <p:notesMasterIdLst>
    <p:notesMasterId r:id="rId7"/>
  </p:notesMasterIdLst>
  <p:sldIdLst>
    <p:sldId id="264" r:id="rId2"/>
    <p:sldId id="303" r:id="rId3"/>
    <p:sldId id="302" r:id="rId4"/>
    <p:sldId id="368" r:id="rId5"/>
    <p:sldId id="366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39">
          <p15:clr>
            <a:srgbClr val="9AA0A6"/>
          </p15:clr>
        </p15:guide>
        <p15:guide id="2" pos="5207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4D5CE5F-D286-4477-9EB3-3B057F6A283C}">
  <a:tblStyle styleId="{A4D5CE5F-D286-4477-9EB3-3B057F6A283C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58" autoAdjust="0"/>
    <p:restoredTop sz="94660"/>
  </p:normalViewPr>
  <p:slideViewPr>
    <p:cSldViewPr snapToGrid="0">
      <p:cViewPr>
        <p:scale>
          <a:sx n="100" d="100"/>
          <a:sy n="100" d="100"/>
        </p:scale>
        <p:origin x="460" y="-180"/>
      </p:cViewPr>
      <p:guideLst>
        <p:guide pos="239"/>
        <p:guide pos="5207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b217a04489_8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7" name="Google Shape;207;gb217a04489_8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gb217a04489_2_6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5" name="Google Shape;515;gb217a04489_2_6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gb217a04489_2_6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5" name="Google Shape;505;gb217a04489_2_6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gb217a04489_2_6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5" name="Google Shape;515;gb217a04489_2_6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2530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gb217a04489_2_6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5" name="Google Shape;505;gb217a04489_2_6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8648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_10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ctrTitle"/>
          </p:nvPr>
        </p:nvSpPr>
        <p:spPr>
          <a:xfrm>
            <a:off x="311700" y="2571753"/>
            <a:ext cx="8520600" cy="15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311700" y="4092291"/>
            <a:ext cx="8151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5" name="Google Shape;15;p3" descr="ASU_Horiz_RGB_Digital_MaroonGol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68875" y="61124"/>
            <a:ext cx="3844950" cy="1067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0 Maroon chapter break or bold statement">
  <p:cSld name="Gold chapter break or bold statement gold_1">
    <p:bg>
      <p:bgPr>
        <a:solidFill>
          <a:schemeClr val="accent2"/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2"/>
          <p:cNvSpPr txBox="1">
            <a:spLocks noGrp="1"/>
          </p:cNvSpPr>
          <p:nvPr>
            <p:ph type="title"/>
          </p:nvPr>
        </p:nvSpPr>
        <p:spPr>
          <a:xfrm>
            <a:off x="311700" y="228600"/>
            <a:ext cx="6246300" cy="46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6200" b="1">
                <a:solidFill>
                  <a:schemeClr val="dk1"/>
                </a:solidFill>
              </a:defRPr>
            </a:lvl2pPr>
            <a:lvl3pPr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6200" b="1">
                <a:solidFill>
                  <a:schemeClr val="dk1"/>
                </a:solidFill>
              </a:defRPr>
            </a:lvl3pPr>
            <a:lvl4pPr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6200" b="1">
                <a:solidFill>
                  <a:schemeClr val="dk1"/>
                </a:solidFill>
              </a:defRPr>
            </a:lvl4pPr>
            <a:lvl5pPr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6200" b="1">
                <a:solidFill>
                  <a:schemeClr val="dk1"/>
                </a:solidFill>
              </a:defRPr>
            </a:lvl5pPr>
            <a:lvl6pPr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6200" b="1">
                <a:solidFill>
                  <a:schemeClr val="dk1"/>
                </a:solidFill>
              </a:defRPr>
            </a:lvl6pPr>
            <a:lvl7pPr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6200" b="1">
                <a:solidFill>
                  <a:schemeClr val="dk1"/>
                </a:solidFill>
              </a:defRPr>
            </a:lvl7pPr>
            <a:lvl8pPr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6200" b="1">
                <a:solidFill>
                  <a:schemeClr val="dk1"/>
                </a:solidFill>
              </a:defRPr>
            </a:lvl8pPr>
            <a:lvl9pPr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62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pic>
        <p:nvPicPr>
          <p:cNvPr id="120" name="Google Shape;120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97850" y="4157166"/>
            <a:ext cx="1406350" cy="826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 Cover Intro White logo left bottom">
  <p:cSld name="Cover Intro Option 2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3"/>
          <p:cNvSpPr txBox="1">
            <a:spLocks noGrp="1"/>
          </p:cNvSpPr>
          <p:nvPr>
            <p:ph type="title"/>
          </p:nvPr>
        </p:nvSpPr>
        <p:spPr>
          <a:xfrm>
            <a:off x="328581" y="1283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23" name="Google Shape;123;p33"/>
          <p:cNvSpPr txBox="1">
            <a:spLocks noGrp="1"/>
          </p:cNvSpPr>
          <p:nvPr>
            <p:ph type="subTitle" idx="1"/>
          </p:nvPr>
        </p:nvSpPr>
        <p:spPr>
          <a:xfrm>
            <a:off x="328581" y="1005325"/>
            <a:ext cx="7508700" cy="35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chemeClr val="accent1"/>
                </a:highlight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24" name="Google Shape;124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95510" y="3799424"/>
            <a:ext cx="3464700" cy="961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 Title slide with photo placeholder">
  <p:cSld name="1_20 Title slide with photo placeholder">
    <p:bg>
      <p:bgPr>
        <a:solidFill>
          <a:schemeClr val="lt2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4"/>
          <p:cNvSpPr/>
          <p:nvPr/>
        </p:nvSpPr>
        <p:spPr>
          <a:xfrm>
            <a:off x="0" y="3635375"/>
            <a:ext cx="9144000" cy="15081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34"/>
          <p:cNvSpPr txBox="1">
            <a:spLocks noGrp="1"/>
          </p:cNvSpPr>
          <p:nvPr>
            <p:ph type="ctrTitle"/>
          </p:nvPr>
        </p:nvSpPr>
        <p:spPr>
          <a:xfrm>
            <a:off x="736625" y="1362325"/>
            <a:ext cx="80472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pic>
        <p:nvPicPr>
          <p:cNvPr id="128" name="Google Shape;128;p34" descr="ASU_Horiz_RGB_Digital_MaroonGol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9218" y="3817272"/>
            <a:ext cx="3844969" cy="1067101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34"/>
          <p:cNvSpPr txBox="1">
            <a:spLocks noGrp="1"/>
          </p:cNvSpPr>
          <p:nvPr>
            <p:ph type="body" idx="1"/>
          </p:nvPr>
        </p:nvSpPr>
        <p:spPr>
          <a:xfrm>
            <a:off x="4221050" y="3952873"/>
            <a:ext cx="4458900" cy="9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 b="1" i="0" u="none" strike="noStrike" cap="none">
                <a:solidFill>
                  <a:srgbClr val="000000"/>
                </a:solidFill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 i="0" u="none" strike="noStrike" cap="none">
                <a:solidFill>
                  <a:srgbClr val="000000"/>
                </a:solidFill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 i="0" u="none" strike="noStrike" cap="none">
                <a:solidFill>
                  <a:srgbClr val="000000"/>
                </a:solidFill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 i="0" u="none" strike="noStrike" cap="none">
                <a:solidFill>
                  <a:srgbClr val="000000"/>
                </a:solidFill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 i="0" u="none" strike="noStrike" cap="none">
                <a:solidFill>
                  <a:srgbClr val="000000"/>
                </a:solidFill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 i="0" u="none" strike="noStrike" cap="none">
                <a:solidFill>
                  <a:srgbClr val="000000"/>
                </a:solidFill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 i="0" u="none" strike="noStrike" cap="none">
                <a:solidFill>
                  <a:srgbClr val="000000"/>
                </a:solidFill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 i="0" u="none" strike="noStrike" cap="none">
                <a:solidFill>
                  <a:srgbClr val="000000"/>
                </a:solidFill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 i="0" u="none" strike="noStrike" cap="none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 Gold chapter break or bold statement gold with subheading">
  <p:cSld name="Gold chapter break or bold statement gold_2">
    <p:bg>
      <p:bgPr>
        <a:solidFill>
          <a:schemeClr val="accent1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5"/>
          <p:cNvSpPr txBox="1">
            <a:spLocks noGrp="1"/>
          </p:cNvSpPr>
          <p:nvPr>
            <p:ph type="title"/>
          </p:nvPr>
        </p:nvSpPr>
        <p:spPr>
          <a:xfrm>
            <a:off x="334677" y="1283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7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32" name="Google Shape;132;p35"/>
          <p:cNvSpPr txBox="1">
            <a:spLocks noGrp="1"/>
          </p:cNvSpPr>
          <p:nvPr>
            <p:ph type="subTitle" idx="1"/>
          </p:nvPr>
        </p:nvSpPr>
        <p:spPr>
          <a:xfrm>
            <a:off x="334677" y="1005325"/>
            <a:ext cx="7508700" cy="35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 Chapter Break White with small gold bar">
  <p:cSld name="CUSTOM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6"/>
          <p:cNvSpPr txBox="1">
            <a:spLocks noGrp="1"/>
          </p:cNvSpPr>
          <p:nvPr>
            <p:ph type="subTitle" idx="1"/>
          </p:nvPr>
        </p:nvSpPr>
        <p:spPr>
          <a:xfrm>
            <a:off x="339835" y="1005325"/>
            <a:ext cx="7508700" cy="35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chemeClr val="accent1"/>
                </a:highlight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u="none" strike="noStrike" cap="none">
                <a:solidFill>
                  <a:srgbClr val="000000"/>
                </a:solidFill>
                <a:highlight>
                  <a:schemeClr val="accent1"/>
                </a:highlight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u="none" strike="noStrike" cap="none">
                <a:solidFill>
                  <a:srgbClr val="000000"/>
                </a:solidFill>
                <a:highlight>
                  <a:schemeClr val="accent1"/>
                </a:highlight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u="none" strike="noStrike" cap="none">
                <a:solidFill>
                  <a:srgbClr val="000000"/>
                </a:solidFill>
                <a:highlight>
                  <a:schemeClr val="accent1"/>
                </a:highlight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u="none" strike="noStrike" cap="none">
                <a:solidFill>
                  <a:srgbClr val="000000"/>
                </a:solidFill>
                <a:highlight>
                  <a:schemeClr val="accent1"/>
                </a:highlight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u="none" strike="noStrike" cap="none">
                <a:solidFill>
                  <a:srgbClr val="000000"/>
                </a:solidFill>
                <a:highlight>
                  <a:schemeClr val="accent1"/>
                </a:highlight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u="none" strike="noStrike" cap="none">
                <a:solidFill>
                  <a:srgbClr val="000000"/>
                </a:solidFill>
                <a:highlight>
                  <a:schemeClr val="accent1"/>
                </a:highlight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u="none" strike="noStrike" cap="none">
                <a:solidFill>
                  <a:srgbClr val="000000"/>
                </a:solidFill>
                <a:highlight>
                  <a:schemeClr val="accent1"/>
                </a:highlight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u="none" strike="noStrike" cap="none">
                <a:solidFill>
                  <a:srgbClr val="000000"/>
                </a:solidFill>
                <a:highlight>
                  <a:schemeClr val="accent1"/>
                </a:highlight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5" name="Google Shape;135;p36"/>
          <p:cNvSpPr txBox="1">
            <a:spLocks noGrp="1"/>
          </p:cNvSpPr>
          <p:nvPr>
            <p:ph type="title"/>
          </p:nvPr>
        </p:nvSpPr>
        <p:spPr>
          <a:xfrm>
            <a:off x="339835" y="11308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2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 Maroon chapter break or bold statement with subheading">
  <p:cSld name="Gold chapter break or bold statement gold_2_1">
    <p:bg>
      <p:bgPr>
        <a:solidFill>
          <a:schemeClr val="accent2"/>
        </a:solid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7"/>
          <p:cNvSpPr txBox="1">
            <a:spLocks noGrp="1"/>
          </p:cNvSpPr>
          <p:nvPr>
            <p:ph type="title"/>
          </p:nvPr>
        </p:nvSpPr>
        <p:spPr>
          <a:xfrm>
            <a:off x="334208" y="1283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7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38" name="Google Shape;138;p37"/>
          <p:cNvSpPr txBox="1">
            <a:spLocks noGrp="1"/>
          </p:cNvSpPr>
          <p:nvPr>
            <p:ph type="subTitle" idx="1"/>
          </p:nvPr>
        </p:nvSpPr>
        <p:spPr>
          <a:xfrm>
            <a:off x="334208" y="1005325"/>
            <a:ext cx="7508700" cy="35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 Call out plus image 1">
  <p:cSld name="Call out plus image_1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40"/>
          <p:cNvSpPr txBox="1">
            <a:spLocks noGrp="1"/>
          </p:cNvSpPr>
          <p:nvPr>
            <p:ph type="title"/>
          </p:nvPr>
        </p:nvSpPr>
        <p:spPr>
          <a:xfrm>
            <a:off x="296832" y="228975"/>
            <a:ext cx="1860300" cy="23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b="1">
                <a:solidFill>
                  <a:schemeClr val="dk1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b="1">
                <a:solidFill>
                  <a:schemeClr val="dk1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b="1">
                <a:solidFill>
                  <a:schemeClr val="dk1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b="1">
                <a:solidFill>
                  <a:schemeClr val="dk1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b="1">
                <a:solidFill>
                  <a:schemeClr val="dk1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b="1">
                <a:solidFill>
                  <a:schemeClr val="dk1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b="1">
                <a:solidFill>
                  <a:schemeClr val="dk1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 2 Column Format Black Right">
  <p:cSld name="Section title and description_1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1"/>
          <p:cNvSpPr/>
          <p:nvPr/>
        </p:nvSpPr>
        <p:spPr>
          <a:xfrm>
            <a:off x="4630550" y="0"/>
            <a:ext cx="4513500" cy="517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41"/>
          <p:cNvSpPr txBox="1">
            <a:spLocks noGrp="1"/>
          </p:cNvSpPr>
          <p:nvPr>
            <p:ph type="body" idx="1"/>
          </p:nvPr>
        </p:nvSpPr>
        <p:spPr>
          <a:xfrm>
            <a:off x="5035150" y="508475"/>
            <a:ext cx="3837000" cy="440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2" name="Google Shape;152;p41"/>
          <p:cNvSpPr txBox="1">
            <a:spLocks noGrp="1"/>
          </p:cNvSpPr>
          <p:nvPr>
            <p:ph type="title"/>
          </p:nvPr>
        </p:nvSpPr>
        <p:spPr>
          <a:xfrm>
            <a:off x="328581" y="229414"/>
            <a:ext cx="3837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highlight>
                  <a:schemeClr val="accent1"/>
                </a:highlight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_11">
    <p:bg>
      <p:bgPr>
        <a:solidFill>
          <a:srgbClr val="E8E8E8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-17600" y="3819750"/>
            <a:ext cx="9161700" cy="132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ctrTitle"/>
          </p:nvPr>
        </p:nvSpPr>
        <p:spPr>
          <a:xfrm>
            <a:off x="736625" y="1362325"/>
            <a:ext cx="80472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52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pic>
        <p:nvPicPr>
          <p:cNvPr id="19" name="Google Shape;19;p4" descr="ASU_Horiz_RGB_Digital_MaroonGol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9218" y="3817272"/>
            <a:ext cx="3844969" cy="1067101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4572000" y="3952875"/>
            <a:ext cx="4107900" cy="9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 b="1" i="0" u="none" strike="noStrike" cap="none">
                <a:solidFill>
                  <a:srgbClr val="000000"/>
                </a:solidFill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 i="0" u="none" strike="noStrike" cap="none">
                <a:solidFill>
                  <a:srgbClr val="000000"/>
                </a:solidFill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 i="0" u="none" strike="noStrike" cap="none">
                <a:solidFill>
                  <a:srgbClr val="000000"/>
                </a:solidFill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 i="0" u="none" strike="noStrike" cap="none">
                <a:solidFill>
                  <a:srgbClr val="000000"/>
                </a:solidFill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 i="0" u="none" strike="noStrike" cap="none">
                <a:solidFill>
                  <a:srgbClr val="000000"/>
                </a:solidFill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 i="0" u="none" strike="noStrike" cap="none">
                <a:solidFill>
                  <a:srgbClr val="000000"/>
                </a:solidFill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 i="0" u="none" strike="noStrike" cap="none">
                <a:solidFill>
                  <a:srgbClr val="000000"/>
                </a:solidFill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 i="0" u="none" strike="noStrike" cap="none">
                <a:solidFill>
                  <a:srgbClr val="000000"/>
                </a:solidFill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  <a:defRPr sz="1100" i="0" u="none" strike="noStrike" cap="none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 Title slide 2">
  <p:cSld name="CUSTOM_8_1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 Text with small vertical photo to the right">
  <p:cSld name="CUSTOM_5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5057900" y="-12950"/>
            <a:ext cx="4086000" cy="5186400"/>
          </a:xfrm>
          <a:prstGeom prst="rect">
            <a:avLst/>
          </a:prstGeom>
          <a:solidFill>
            <a:srgbClr val="D0D0D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Insert a photo here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>
            <a:spLocks noGrp="1"/>
          </p:cNvSpPr>
          <p:nvPr>
            <p:ph type="body" idx="1"/>
          </p:nvPr>
        </p:nvSpPr>
        <p:spPr>
          <a:xfrm>
            <a:off x="435500" y="1323225"/>
            <a:ext cx="4622400" cy="35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1pPr>
            <a:lvl2pPr marL="91440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title"/>
          </p:nvPr>
        </p:nvSpPr>
        <p:spPr>
          <a:xfrm>
            <a:off x="311704" y="228500"/>
            <a:ext cx="4666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highlight>
                  <a:schemeClr val="accent1"/>
                </a:highlight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2pPr>
            <a:lvl3pPr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3pPr>
            <a:lvl4pPr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4pPr>
            <a:lvl5pPr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5pPr>
            <a:lvl6pPr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6pPr>
            <a:lvl7pPr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7pPr>
            <a:lvl8pPr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8pPr>
            <a:lvl9pPr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 Text with Photo Web Standard">
  <p:cSld name="CUSTOM_9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8"/>
          <p:cNvSpPr/>
          <p:nvPr/>
        </p:nvSpPr>
        <p:spPr>
          <a:xfrm>
            <a:off x="-75575" y="-13875"/>
            <a:ext cx="9219600" cy="2429400"/>
          </a:xfrm>
          <a:prstGeom prst="rect">
            <a:avLst/>
          </a:prstGeom>
          <a:solidFill>
            <a:srgbClr val="D0D0D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8"/>
          <p:cNvSpPr>
            <a:spLocks noGrp="1"/>
          </p:cNvSpPr>
          <p:nvPr>
            <p:ph type="pic" idx="2"/>
          </p:nvPr>
        </p:nvSpPr>
        <p:spPr>
          <a:xfrm>
            <a:off x="-76200" y="0"/>
            <a:ext cx="9220200" cy="241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18"/>
          <p:cNvSpPr/>
          <p:nvPr/>
        </p:nvSpPr>
        <p:spPr>
          <a:xfrm>
            <a:off x="1568725" y="1732650"/>
            <a:ext cx="6415500" cy="341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8"/>
          <p:cNvSpPr txBox="1"/>
          <p:nvPr/>
        </p:nvSpPr>
        <p:spPr>
          <a:xfrm>
            <a:off x="1681950" y="2380875"/>
            <a:ext cx="6184200" cy="2762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8"/>
          <p:cNvSpPr txBox="1">
            <a:spLocks noGrp="1"/>
          </p:cNvSpPr>
          <p:nvPr>
            <p:ph type="title"/>
          </p:nvPr>
        </p:nvSpPr>
        <p:spPr>
          <a:xfrm>
            <a:off x="1568725" y="1856915"/>
            <a:ext cx="5990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highlight>
                  <a:schemeClr val="accent1"/>
                </a:highlight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 Title plus white horizontal block  and gold heading">
  <p:cSld name="CUSTOM_2_1_1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1"/>
          <p:cNvSpPr/>
          <p:nvPr/>
        </p:nvSpPr>
        <p:spPr>
          <a:xfrm>
            <a:off x="-9600" y="-40250"/>
            <a:ext cx="9261000" cy="1800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>
            <a:off x="311700" y="2286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pic>
        <p:nvPicPr>
          <p:cNvPr id="76" name="Google Shape;76;p21" descr="ASU_Horiz_RGB_Digital_MaroonGold.png"/>
          <p:cNvPicPr preferRelativeResize="0"/>
          <p:nvPr/>
        </p:nvPicPr>
        <p:blipFill rotWithShape="1">
          <a:blip r:embed="rId2">
            <a:alphaModFix/>
          </a:blip>
          <a:srcRect r="57818"/>
          <a:stretch/>
        </p:blipFill>
        <p:spPr>
          <a:xfrm>
            <a:off x="7575146" y="4168101"/>
            <a:ext cx="1244950" cy="8191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 Title plus white horizontal block and black heading 1">
  <p:cSld name="CUSTOM_2_1_2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2"/>
          <p:cNvSpPr/>
          <p:nvPr/>
        </p:nvSpPr>
        <p:spPr>
          <a:xfrm>
            <a:off x="-9600" y="-40250"/>
            <a:ext cx="9261000" cy="1800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2"/>
          <p:cNvSpPr txBox="1">
            <a:spLocks noGrp="1"/>
          </p:cNvSpPr>
          <p:nvPr>
            <p:ph type="title"/>
          </p:nvPr>
        </p:nvSpPr>
        <p:spPr>
          <a:xfrm>
            <a:off x="311700" y="2286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pic>
        <p:nvPicPr>
          <p:cNvPr id="80" name="Google Shape;80;p22" descr="ASU_Horiz_RGB_Digital_MaroonGold.png"/>
          <p:cNvPicPr preferRelativeResize="0"/>
          <p:nvPr/>
        </p:nvPicPr>
        <p:blipFill rotWithShape="1">
          <a:blip r:embed="rId2">
            <a:alphaModFix/>
          </a:blip>
          <a:srcRect r="57818"/>
          <a:stretch/>
        </p:blipFill>
        <p:spPr>
          <a:xfrm>
            <a:off x="7575146" y="4168101"/>
            <a:ext cx="1244950" cy="8191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 Headline with text  1 black background">
  <p:cSld name="1_19 Headline with text 1">
    <p:bg>
      <p:bgPr>
        <a:solidFill>
          <a:schemeClr val="dk1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4"/>
          <p:cNvSpPr txBox="1">
            <a:spLocks noGrp="1"/>
          </p:cNvSpPr>
          <p:nvPr>
            <p:ph type="body" idx="1"/>
          </p:nvPr>
        </p:nvSpPr>
        <p:spPr>
          <a:xfrm>
            <a:off x="427125" y="1204825"/>
            <a:ext cx="77049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Google Shape;88;p24"/>
          <p:cNvSpPr txBox="1">
            <a:spLocks noGrp="1"/>
          </p:cNvSpPr>
          <p:nvPr>
            <p:ph type="title"/>
          </p:nvPr>
        </p:nvSpPr>
        <p:spPr>
          <a:xfrm>
            <a:off x="311700" y="2286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 2 Column Format Black Right 1">
  <p:cSld name="Section title and description_1_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1"/>
          <p:cNvSpPr txBox="1">
            <a:spLocks noGrp="1"/>
          </p:cNvSpPr>
          <p:nvPr>
            <p:ph type="body" idx="1"/>
          </p:nvPr>
        </p:nvSpPr>
        <p:spPr>
          <a:xfrm>
            <a:off x="5024275" y="445025"/>
            <a:ext cx="3837000" cy="38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7" name="Google Shape;117;p31"/>
          <p:cNvSpPr txBox="1">
            <a:spLocks noGrp="1"/>
          </p:cNvSpPr>
          <p:nvPr>
            <p:ph type="title"/>
          </p:nvPr>
        </p:nvSpPr>
        <p:spPr>
          <a:xfrm>
            <a:off x="324700" y="211225"/>
            <a:ext cx="3837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286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650" y="884250"/>
            <a:ext cx="8520600" cy="40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/>
          <p:nvPr/>
        </p:nvSpPr>
        <p:spPr>
          <a:xfrm>
            <a:off x="7465849" y="4859383"/>
            <a:ext cx="14280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"/>
              <a:buFont typeface="Arial"/>
              <a:buNone/>
            </a:pPr>
            <a:r>
              <a:rPr lang="en" sz="400" b="0" i="0" u="none" strike="noStrike" cap="none">
                <a:solidFill>
                  <a:srgbClr val="B7B7B7"/>
                </a:solidFill>
                <a:latin typeface="Arial"/>
                <a:ea typeface="Arial"/>
                <a:cs typeface="Arial"/>
                <a:sym typeface="Arial"/>
              </a:rPr>
              <a:t>Copyright © 2021</a:t>
            </a:r>
            <a:r>
              <a:rPr lang="en" sz="400">
                <a:solidFill>
                  <a:srgbClr val="B7B7B7"/>
                </a:solidFill>
              </a:rPr>
              <a:t> </a:t>
            </a:r>
            <a:r>
              <a:rPr lang="en" sz="400" b="0" i="0" u="none" strike="noStrike" cap="none">
                <a:solidFill>
                  <a:srgbClr val="B7B7B7"/>
                </a:solidFill>
                <a:latin typeface="Arial"/>
                <a:ea typeface="Arial"/>
                <a:cs typeface="Arial"/>
                <a:sym typeface="Arial"/>
              </a:rPr>
              <a:t>Arizona Board of Regents</a:t>
            </a:r>
            <a:endParaRPr sz="400" b="0" i="0" u="none" strike="noStrike" cap="none">
              <a:solidFill>
                <a:srgbClr val="B7B7B7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7" r:id="rId4"/>
    <p:sldLayoutId id="2147483664" r:id="rId5"/>
    <p:sldLayoutId id="2147483667" r:id="rId6"/>
    <p:sldLayoutId id="2147483668" r:id="rId7"/>
    <p:sldLayoutId id="2147483670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6" r:id="rId16"/>
    <p:sldLayoutId id="2147483687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EA4335"/>
          </p15:clr>
        </p15:guide>
        <p15:guide id="2" pos="2880">
          <p15:clr>
            <a:srgbClr val="EA4335"/>
          </p15:clr>
        </p15:guide>
        <p15:guide id="3" pos="196">
          <p15:clr>
            <a:srgbClr val="EA4335"/>
          </p15:clr>
        </p15:guide>
        <p15:guide id="4" pos="5564">
          <p15:clr>
            <a:srgbClr val="EA4335"/>
          </p15:clr>
        </p15:guide>
        <p15:guide id="5" orient="horz" pos="144">
          <p15:clr>
            <a:srgbClr val="EA4335"/>
          </p15:clr>
        </p15:guide>
        <p15:guide id="6" orient="horz" pos="89">
          <p15:clr>
            <a:srgbClr val="EA4335"/>
          </p15:clr>
        </p15:guide>
        <p15:guide id="7" pos="153">
          <p15:clr>
            <a:srgbClr val="EA4335"/>
          </p15:clr>
        </p15:guide>
        <p15:guide id="8" orient="horz" pos="3096">
          <p15:clr>
            <a:srgbClr val="EA4335"/>
          </p15:clr>
        </p15:guide>
        <p15:guide id="9" orient="horz" pos="199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Google Shape;209;p50"/>
          <p:cNvPicPr preferRelativeResize="0"/>
          <p:nvPr/>
        </p:nvPicPr>
        <p:blipFill rotWithShape="1">
          <a:blip r:embed="rId3">
            <a:alphaModFix/>
          </a:blip>
          <a:srcRect b="25617"/>
          <a:stretch/>
        </p:blipFill>
        <p:spPr>
          <a:xfrm>
            <a:off x="0" y="0"/>
            <a:ext cx="9144000" cy="3825800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Google Shape;210;p50"/>
          <p:cNvSpPr txBox="1">
            <a:spLocks noGrp="1"/>
          </p:cNvSpPr>
          <p:nvPr>
            <p:ph type="ctrTitle"/>
          </p:nvPr>
        </p:nvSpPr>
        <p:spPr>
          <a:xfrm>
            <a:off x="736625" y="1362325"/>
            <a:ext cx="80472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Modeling Rocket Trajectories</a:t>
            </a:r>
            <a:endParaRPr dirty="0"/>
          </a:p>
        </p:txBody>
      </p:sp>
      <p:sp>
        <p:nvSpPr>
          <p:cNvPr id="211" name="Google Shape;211;p50"/>
          <p:cNvSpPr txBox="1">
            <a:spLocks noGrp="1"/>
          </p:cNvSpPr>
          <p:nvPr>
            <p:ph type="body" idx="1"/>
          </p:nvPr>
        </p:nvSpPr>
        <p:spPr>
          <a:xfrm>
            <a:off x="4572000" y="3973500"/>
            <a:ext cx="4848727" cy="93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David Ordaz Perez</a:t>
            </a:r>
            <a:br>
              <a:rPr lang="en" dirty="0"/>
            </a:br>
            <a:r>
              <a:rPr lang="en" b="0" dirty="0"/>
              <a:t>Timothy Takahashi, PhD</a:t>
            </a:r>
            <a:br>
              <a:rPr lang="en" b="0" dirty="0"/>
            </a:br>
            <a:r>
              <a:rPr lang="en" b="0" dirty="0"/>
              <a:t>2022 Statewide Symposium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April 23, 2022</a:t>
            </a:r>
            <a:endParaRPr b="0" dirty="0"/>
          </a:p>
        </p:txBody>
      </p:sp>
      <p:pic>
        <p:nvPicPr>
          <p:cNvPr id="5" name="Picture 14">
            <a:extLst>
              <a:ext uri="{FF2B5EF4-FFF2-40B4-BE49-F238E27FC236}">
                <a16:creationId xmlns:a16="http://schemas.microsoft.com/office/drawing/2014/main" id="{9D81E18C-1A77-4E95-A73B-6120C767B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187" y="3832067"/>
            <a:ext cx="909638" cy="1214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89"/>
          <p:cNvSpPr txBox="1">
            <a:spLocks noGrp="1"/>
          </p:cNvSpPr>
          <p:nvPr>
            <p:ph type="title"/>
          </p:nvPr>
        </p:nvSpPr>
        <p:spPr>
          <a:xfrm>
            <a:off x="311700" y="2286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sz="3600" dirty="0"/>
              <a:t>Mission Statement </a:t>
            </a:r>
            <a:endParaRPr sz="36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1800" dirty="0">
                <a:solidFill>
                  <a:schemeClr val="lt1"/>
                </a:solidFill>
                <a:highlight>
                  <a:schemeClr val="dk1"/>
                </a:highlight>
              </a:rPr>
              <a:t>Assisting in the Tethered Payload Mission</a:t>
            </a:r>
            <a:endParaRPr sz="1800" dirty="0">
              <a:solidFill>
                <a:schemeClr val="lt1"/>
              </a:solidFill>
              <a:highlight>
                <a:schemeClr val="dk1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C7894F-8350-4FC9-962C-0F825E54CBC2}"/>
              </a:ext>
            </a:extLst>
          </p:cNvPr>
          <p:cNvSpPr txBox="1"/>
          <p:nvPr/>
        </p:nvSpPr>
        <p:spPr>
          <a:xfrm>
            <a:off x="1663700" y="4662332"/>
            <a:ext cx="529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MINI-MAGG 5.5”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598FB02-A1CB-42DA-A238-3070EFFD27FD}"/>
              </a:ext>
            </a:extLst>
          </p:cNvPr>
          <p:cNvSpPr txBox="1"/>
          <p:nvPr/>
        </p:nvSpPr>
        <p:spPr>
          <a:xfrm>
            <a:off x="722310" y="4660672"/>
            <a:ext cx="2214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Full Configuration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9BF009F-BBB1-4FAA-9C3D-805F4AAA75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175" y="1831946"/>
            <a:ext cx="1530350" cy="284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41EA3A86-E117-4C34-8AC6-B46DDFAF11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" y="4236421"/>
            <a:ext cx="640556" cy="855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051A8E0C-3BC9-47AF-84E6-57CE1BA334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112" y="1765300"/>
            <a:ext cx="2912990" cy="2912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0B0B99C-D915-4FBF-8F54-506D9EA40514}"/>
              </a:ext>
            </a:extLst>
          </p:cNvPr>
          <p:cNvSpPr txBox="1"/>
          <p:nvPr/>
        </p:nvSpPr>
        <p:spPr>
          <a:xfrm>
            <a:off x="3592475" y="4414451"/>
            <a:ext cx="14351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Source: Loc Precision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E3BCE2-9050-43A7-B024-3DAD93C63CDF}"/>
              </a:ext>
            </a:extLst>
          </p:cNvPr>
          <p:cNvSpPr txBox="1"/>
          <p:nvPr/>
        </p:nvSpPr>
        <p:spPr>
          <a:xfrm>
            <a:off x="5131350" y="2120900"/>
            <a:ext cx="401265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Focused on creating a flight path model for the Recovery Team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Calculate Descent Rate and Landing Location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p88"/>
          <p:cNvSpPr txBox="1">
            <a:spLocks noGrp="1"/>
          </p:cNvSpPr>
          <p:nvPr>
            <p:ph type="title"/>
          </p:nvPr>
        </p:nvSpPr>
        <p:spPr>
          <a:xfrm>
            <a:off x="311700" y="2286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dirty="0"/>
              <a:t>Methodology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1800" dirty="0">
                <a:solidFill>
                  <a:schemeClr val="lt1"/>
                </a:solidFill>
                <a:highlight>
                  <a:schemeClr val="dk1"/>
                </a:highlight>
              </a:rPr>
              <a:t>Numerical Computations</a:t>
            </a:r>
            <a:endParaRPr sz="1800" dirty="0">
              <a:solidFill>
                <a:schemeClr val="lt1"/>
              </a:solidFill>
              <a:highlight>
                <a:schemeClr val="dk1"/>
              </a:highlight>
            </a:endParaRPr>
          </a:p>
        </p:txBody>
      </p:sp>
      <p:pic>
        <p:nvPicPr>
          <p:cNvPr id="8" name="Picture 14">
            <a:extLst>
              <a:ext uri="{FF2B5EF4-FFF2-40B4-BE49-F238E27FC236}">
                <a16:creationId xmlns:a16="http://schemas.microsoft.com/office/drawing/2014/main" id="{292D0DDF-0064-4BCE-9720-9A06C190B8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" y="4236421"/>
            <a:ext cx="640556" cy="855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C6AF78-83D1-4DE2-9130-8F8D5E4FA839}"/>
              </a:ext>
            </a:extLst>
          </p:cNvPr>
          <p:cNvSpPr txBox="1"/>
          <p:nvPr/>
        </p:nvSpPr>
        <p:spPr>
          <a:xfrm>
            <a:off x="325857" y="1712714"/>
            <a:ext cx="2324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Vertical Flight Path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B872AD-A2FB-4C62-84CA-3B9599BCBF4D}"/>
              </a:ext>
            </a:extLst>
          </p:cNvPr>
          <p:cNvSpPr txBox="1"/>
          <p:nvPr/>
        </p:nvSpPr>
        <p:spPr>
          <a:xfrm>
            <a:off x="2255838" y="1709400"/>
            <a:ext cx="46323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/>
              <a:t>Horizontal Flight Path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6D8B54F-EF79-452E-AF0F-C7E7596E1C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14" y="2023435"/>
            <a:ext cx="2519760" cy="188906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52EABA8-ABAB-48D4-BC1C-AF70F614FC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8098" y="2075418"/>
            <a:ext cx="2519760" cy="18898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42333DF-F1DA-49D2-9429-CB0E614E21D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2540" y="2049427"/>
            <a:ext cx="2519760" cy="188982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3CB4081-BA4A-4AAA-8D9D-2A11046974A8}"/>
              </a:ext>
            </a:extLst>
          </p:cNvPr>
          <p:cNvSpPr txBox="1"/>
          <p:nvPr/>
        </p:nvSpPr>
        <p:spPr>
          <a:xfrm>
            <a:off x="5256258" y="1706086"/>
            <a:ext cx="46323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/>
              <a:t>Flight Path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C91FB53-9EB4-4F02-B564-BE957B8B271A}"/>
              </a:ext>
            </a:extLst>
          </p:cNvPr>
          <p:cNvSpPr txBox="1"/>
          <p:nvPr/>
        </p:nvSpPr>
        <p:spPr>
          <a:xfrm>
            <a:off x="2681382" y="2830719"/>
            <a:ext cx="45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+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1276D3F-57A3-4846-86C9-4C5D8A828B45}"/>
              </a:ext>
            </a:extLst>
          </p:cNvPr>
          <p:cNvSpPr txBox="1"/>
          <p:nvPr/>
        </p:nvSpPr>
        <p:spPr>
          <a:xfrm>
            <a:off x="5597850" y="2830719"/>
            <a:ext cx="547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=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D799A07-D0D6-4881-A4FD-4E6CA635396C}"/>
              </a:ext>
            </a:extLst>
          </p:cNvPr>
          <p:cNvSpPr txBox="1"/>
          <p:nvPr/>
        </p:nvSpPr>
        <p:spPr>
          <a:xfrm>
            <a:off x="986753" y="4022942"/>
            <a:ext cx="69024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Vertical Calculation: </a:t>
            </a:r>
            <a:r>
              <a:rPr lang="en-US" sz="1600" dirty="0"/>
              <a:t>Derived Kinematic Equations for Numerical Differentiation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Horizontal Calculation: </a:t>
            </a:r>
            <a:r>
              <a:rPr lang="en-US" sz="1600" dirty="0"/>
              <a:t>Numerically Interpolated Weather Data to Calculate Longitudinal and Latitudinal Displacements  </a:t>
            </a:r>
            <a:endParaRPr lang="en-US" sz="1600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69D3CB7-9180-4F64-87E9-4D78B8424998}"/>
              </a:ext>
            </a:extLst>
          </p:cNvPr>
          <p:cNvSpPr txBox="1"/>
          <p:nvPr/>
        </p:nvSpPr>
        <p:spPr>
          <a:xfrm>
            <a:off x="5256258" y="309165"/>
            <a:ext cx="24041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Assumed: </a:t>
            </a:r>
            <a:r>
              <a:rPr lang="en-US" sz="1600" dirty="0"/>
              <a:t>Incompressible, Steady, and Subsonic Flow</a:t>
            </a:r>
            <a:endParaRPr lang="en-US" sz="1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4">
            <a:extLst>
              <a:ext uri="{FF2B5EF4-FFF2-40B4-BE49-F238E27FC236}">
                <a16:creationId xmlns:a16="http://schemas.microsoft.com/office/drawing/2014/main" id="{2D81345E-D563-493D-81AC-694A42AAE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" y="4236421"/>
            <a:ext cx="640556" cy="855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Google Shape;508;p88">
            <a:extLst>
              <a:ext uri="{FF2B5EF4-FFF2-40B4-BE49-F238E27FC236}">
                <a16:creationId xmlns:a16="http://schemas.microsoft.com/office/drawing/2014/main" id="{9ABC1911-1178-4252-931A-1E5DA40DBD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2286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dirty="0"/>
              <a:t>Results and Interpretation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1800" dirty="0">
                <a:solidFill>
                  <a:schemeClr val="lt1"/>
                </a:solidFill>
                <a:highlight>
                  <a:schemeClr val="dk1"/>
                </a:highlight>
              </a:rPr>
              <a:t>Drag Variation</a:t>
            </a:r>
            <a:endParaRPr sz="1800" dirty="0">
              <a:solidFill>
                <a:schemeClr val="lt1"/>
              </a:solidFill>
              <a:highlight>
                <a:schemeClr val="dk1"/>
              </a:highlight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CF36146-47C2-48A5-8334-4992F2097D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001" y="1740904"/>
            <a:ext cx="2791064" cy="20932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1862A0F-3AB3-4C1E-98BF-CEB6C43621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3650" y="1740905"/>
            <a:ext cx="2791064" cy="209329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D6DBF88-5955-4999-8A17-BBE871E7E96B}"/>
              </a:ext>
            </a:extLst>
          </p:cNvPr>
          <p:cNvSpPr txBox="1"/>
          <p:nvPr/>
        </p:nvSpPr>
        <p:spPr>
          <a:xfrm>
            <a:off x="1225550" y="3867089"/>
            <a:ext cx="23812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Recovery Zone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24BE80-9A20-49C8-A2A7-B779DBCDC278}"/>
              </a:ext>
            </a:extLst>
          </p:cNvPr>
          <p:cNvSpPr txBox="1"/>
          <p:nvPr/>
        </p:nvSpPr>
        <p:spPr>
          <a:xfrm>
            <a:off x="4183182" y="3872242"/>
            <a:ext cx="4571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Recovery Zone with Drag Variation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2F00BF-08BB-421B-BC35-17611932B534}"/>
              </a:ext>
            </a:extLst>
          </p:cNvPr>
          <p:cNvSpPr txBox="1"/>
          <p:nvPr/>
        </p:nvSpPr>
        <p:spPr>
          <a:xfrm>
            <a:off x="1382832" y="4168233"/>
            <a:ext cx="5600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/>
              <a:t>Descent Rate:</a:t>
            </a:r>
            <a:r>
              <a:rPr lang="en-US" sz="1800" dirty="0"/>
              <a:t> 24.809 ft/s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800" dirty="0"/>
              <a:t>Provides Recovery Team a Dispersion Model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800" dirty="0"/>
              <a:t>Accuracy Tested at Competition</a:t>
            </a:r>
          </a:p>
        </p:txBody>
      </p:sp>
    </p:spTree>
    <p:extLst>
      <p:ext uri="{BB962C8B-B14F-4D97-AF65-F5344CB8AC3E}">
        <p14:creationId xmlns:p14="http://schemas.microsoft.com/office/powerpoint/2010/main" val="974108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4">
            <a:extLst>
              <a:ext uri="{FF2B5EF4-FFF2-40B4-BE49-F238E27FC236}">
                <a16:creationId xmlns:a16="http://schemas.microsoft.com/office/drawing/2014/main" id="{6ED6D684-A693-447D-BE53-11D3B043C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" y="4236421"/>
            <a:ext cx="640556" cy="855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77FFB49-A3F1-4DAB-9AE4-34DE4C261218}"/>
              </a:ext>
            </a:extLst>
          </p:cNvPr>
          <p:cNvSpPr txBox="1"/>
          <p:nvPr/>
        </p:nvSpPr>
        <p:spPr>
          <a:xfrm>
            <a:off x="1730375" y="1663809"/>
            <a:ext cx="56832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Special Thank You To:</a:t>
            </a:r>
          </a:p>
          <a:p>
            <a:pPr algn="ctr"/>
            <a:r>
              <a:rPr lang="en-US" sz="2800" dirty="0"/>
              <a:t>Timothy Takahashi</a:t>
            </a:r>
          </a:p>
          <a:p>
            <a:pPr algn="ctr"/>
            <a:r>
              <a:rPr lang="en-US" sz="2800" dirty="0"/>
              <a:t>ASU/NASA Space Grant</a:t>
            </a:r>
          </a:p>
          <a:p>
            <a:pPr algn="ctr"/>
            <a:r>
              <a:rPr lang="en-US" sz="2800" dirty="0"/>
              <a:t>University of Wyoming</a:t>
            </a:r>
          </a:p>
        </p:txBody>
      </p:sp>
      <p:sp>
        <p:nvSpPr>
          <p:cNvPr id="16" name="Google Shape;508;p88">
            <a:extLst>
              <a:ext uri="{FF2B5EF4-FFF2-40B4-BE49-F238E27FC236}">
                <a16:creationId xmlns:a16="http://schemas.microsoft.com/office/drawing/2014/main" id="{269EBF5A-F25F-4C7E-955A-D7BE3525B6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2286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-US" dirty="0"/>
              <a:t>Acknowledgements</a:t>
            </a:r>
            <a:r>
              <a:rPr lang="en" sz="1800" dirty="0">
                <a:solidFill>
                  <a:schemeClr val="lt1"/>
                </a:solidFill>
                <a:highlight>
                  <a:schemeClr val="dk1"/>
                </a:highlight>
              </a:rPr>
              <a:t> </a:t>
            </a:r>
            <a:endParaRPr sz="1800" dirty="0">
              <a:solidFill>
                <a:schemeClr val="lt1"/>
              </a:solidFill>
              <a:highlight>
                <a:schemeClr val="dk1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101130306"/>
      </p:ext>
    </p:extLst>
  </p:cSld>
  <p:clrMapOvr>
    <a:masterClrMapping/>
  </p:clrMapOvr>
</p:sld>
</file>

<file path=ppt/theme/theme1.xml><?xml version="1.0" encoding="utf-8"?>
<a:theme xmlns:a="http://schemas.openxmlformats.org/drawingml/2006/main" name="2021 ASU Template Master (Official from the Hub)">
  <a:themeElements>
    <a:clrScheme name="ASU 2021 Color">
      <a:dk1>
        <a:srgbClr val="191919"/>
      </a:dk1>
      <a:lt1>
        <a:srgbClr val="FFFFFF"/>
      </a:lt1>
      <a:dk2>
        <a:srgbClr val="D0D0D0"/>
      </a:dk2>
      <a:lt2>
        <a:srgbClr val="E8E8E8"/>
      </a:lt2>
      <a:accent1>
        <a:srgbClr val="FFC627"/>
      </a:accent1>
      <a:accent2>
        <a:srgbClr val="8C1D40"/>
      </a:accent2>
      <a:accent3>
        <a:srgbClr val="78BE20"/>
      </a:accent3>
      <a:accent4>
        <a:srgbClr val="FF7F32"/>
      </a:accent4>
      <a:accent5>
        <a:srgbClr val="00A3E0"/>
      </a:accent5>
      <a:accent6>
        <a:srgbClr val="CC2F2F"/>
      </a:accent6>
      <a:hlink>
        <a:srgbClr val="8C1D40"/>
      </a:hlink>
      <a:folHlink>
        <a:srgbClr val="74747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(16:9)</PresentationFormat>
  <Paragraphs>34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2021 ASU Template Master (Official from the Hub)</vt:lpstr>
      <vt:lpstr>Modeling Rocket Trajectories</vt:lpstr>
      <vt:lpstr>Mission Statement  Assisting in the Tethered Payload Mission</vt:lpstr>
      <vt:lpstr>Methodology  Numerical Computations</vt:lpstr>
      <vt:lpstr>Results and Interpretation Drag Variation</vt:lpstr>
      <vt:lpstr>Acknowledgements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Rocket Trajectories</dc:title>
  <cp:lastModifiedBy>David Ordaz Perez (Student)</cp:lastModifiedBy>
  <cp:revision>1</cp:revision>
  <dcterms:modified xsi:type="dcterms:W3CDTF">2022-04-09T06:59:17Z</dcterms:modified>
</cp:coreProperties>
</file>